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0" r:id="rId6"/>
    <p:sldId id="261" r:id="rId7"/>
    <p:sldId id="264" r:id="rId8"/>
    <p:sldId id="262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gxuebodl" initials="l" lastIdx="1" clrIdx="0">
    <p:extLst>
      <p:ext uri="{19B8F6BF-5375-455C-9EA6-DF929625EA0E}">
        <p15:presenceInfo xmlns:p15="http://schemas.microsoft.com/office/powerpoint/2012/main" userId="lingxuebod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7C025-F6CF-4618-BBB3-4C615F0CDC3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04355-F945-48A1-8135-A65647075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38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18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8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7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8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031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06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02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1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09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8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1724B84-9CB2-4A64-8A62-4A6CC8066380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CD42297-0586-4456-B982-97600D90B10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30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6DA3-EDA6-41BE-A9F2-934D9ADEE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2055" y="1921002"/>
            <a:ext cx="10058400" cy="2355723"/>
          </a:xfrm>
        </p:spPr>
        <p:txBody>
          <a:bodyPr>
            <a:normAutofit/>
          </a:bodyPr>
          <a:lstStyle/>
          <a:p>
            <a:r>
              <a:rPr lang="en-GB" sz="4800" b="1" dirty="0"/>
              <a:t>Best Coffee Shop Location in Manilla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318088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CD5115-C9E2-4E73-9228-C1D435D76603}"/>
              </a:ext>
            </a:extLst>
          </p:cNvPr>
          <p:cNvSpPr txBox="1"/>
          <p:nvPr/>
        </p:nvSpPr>
        <p:spPr>
          <a:xfrm>
            <a:off x="776748" y="715608"/>
            <a:ext cx="5195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Get X and y data for training</a:t>
            </a:r>
            <a:r>
              <a:rPr lang="en-GB" sz="2800" dirty="0"/>
              <a:t>: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53AD3A-3204-4761-BFDF-2C79D44DE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678" y="2071914"/>
            <a:ext cx="4294208" cy="3546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9E8E62-550B-47DC-B8E5-810585B3DD33}"/>
              </a:ext>
            </a:extLst>
          </p:cNvPr>
          <p:cNvSpPr txBox="1"/>
          <p:nvPr/>
        </p:nvSpPr>
        <p:spPr>
          <a:xfrm>
            <a:off x="1572586" y="1472625"/>
            <a:ext cx="3504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X_train (dropped Neighborhood and Coffee shop columns)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C5560D-E7F0-4B44-B6AE-2C79806E6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8745" y="2170339"/>
            <a:ext cx="1000125" cy="3448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2AB24B-4431-4DC4-8E36-024D7A6CA24B}"/>
              </a:ext>
            </a:extLst>
          </p:cNvPr>
          <p:cNvSpPr txBox="1"/>
          <p:nvPr/>
        </p:nvSpPr>
        <p:spPr>
          <a:xfrm>
            <a:off x="9189835" y="1749624"/>
            <a:ext cx="1000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Y_train</a:t>
            </a:r>
            <a:endParaRPr lang="en-US" dirty="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B31EA8C2-ECA8-42A9-AB79-8D51DCA6B3D5}"/>
              </a:ext>
            </a:extLst>
          </p:cNvPr>
          <p:cNvSpPr/>
          <p:nvPr/>
        </p:nvSpPr>
        <p:spPr>
          <a:xfrm>
            <a:off x="5734754" y="2336497"/>
            <a:ext cx="474134" cy="311573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D41F1B05-6EC2-4A54-B427-7CB02ED394B6}"/>
              </a:ext>
            </a:extLst>
          </p:cNvPr>
          <p:cNvSpPr/>
          <p:nvPr/>
        </p:nvSpPr>
        <p:spPr>
          <a:xfrm>
            <a:off x="8571743" y="2415520"/>
            <a:ext cx="324151" cy="311573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C52C54-5546-4440-8278-69BA207C2415}"/>
              </a:ext>
            </a:extLst>
          </p:cNvPr>
          <p:cNvSpPr txBox="1"/>
          <p:nvPr/>
        </p:nvSpPr>
        <p:spPr>
          <a:xfrm>
            <a:off x="6476848" y="3521985"/>
            <a:ext cx="1682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Index:</a:t>
            </a:r>
          </a:p>
          <a:p>
            <a:r>
              <a:rPr lang="de-DE" dirty="0"/>
              <a:t>Neighborhoods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87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912BC2-8B61-4B70-9166-B5E8C2DABC4C}"/>
              </a:ext>
            </a:extLst>
          </p:cNvPr>
          <p:cNvSpPr txBox="1"/>
          <p:nvPr/>
        </p:nvSpPr>
        <p:spPr>
          <a:xfrm>
            <a:off x="776748" y="715608"/>
            <a:ext cx="5195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Build Model for prediction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5CEC2-9FF1-4358-B7AF-05C1ACCC0DCF}"/>
              </a:ext>
            </a:extLst>
          </p:cNvPr>
          <p:cNvSpPr txBox="1"/>
          <p:nvPr/>
        </p:nvSpPr>
        <p:spPr>
          <a:xfrm>
            <a:off x="869244" y="1546578"/>
            <a:ext cx="924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 use the number of other types of venues in each neighborhood except Coffee Shop as input and the number of Coffee shop as output.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B52D9A-74CC-422B-899A-369BD8A76031}"/>
              </a:ext>
            </a:extLst>
          </p:cNvPr>
          <p:cNvSpPr txBox="1"/>
          <p:nvPr/>
        </p:nvSpPr>
        <p:spPr>
          <a:xfrm>
            <a:off x="869244" y="2439104"/>
            <a:ext cx="511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 SVR(rbf kernel) as learning algorithm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41791-A463-4A05-A68B-E78083486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891" y="1903265"/>
            <a:ext cx="4444398" cy="42378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546604-4236-4C52-A07C-14578F5DF303}"/>
              </a:ext>
            </a:extLst>
          </p:cNvPr>
          <p:cNvSpPr txBox="1"/>
          <p:nvPr/>
        </p:nvSpPr>
        <p:spPr>
          <a:xfrm>
            <a:off x="869243" y="3307644"/>
            <a:ext cx="51138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As shown in the figure right hand side, the predicted value matches well to the true value.</a:t>
            </a:r>
          </a:p>
          <a:p>
            <a:endParaRPr lang="de-DE" dirty="0"/>
          </a:p>
          <a:p>
            <a:r>
              <a:rPr lang="de-DE" dirty="0"/>
              <a:t>We can use this trained model to predict the number of coffee shops in Manila.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07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&#10;&#10;Description automatically generated">
            <a:extLst>
              <a:ext uri="{FF2B5EF4-FFF2-40B4-BE49-F238E27FC236}">
                <a16:creationId xmlns:a16="http://schemas.microsoft.com/office/drawing/2014/main" id="{21E0F856-72B3-4F52-8A10-BB5592512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79" b="12772"/>
          <a:stretch/>
        </p:blipFill>
        <p:spPr>
          <a:xfrm>
            <a:off x="20" y="10"/>
            <a:ext cx="12191980" cy="63406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BF4B86-B536-4173-970E-6AC7E6613A6F}"/>
              </a:ext>
            </a:extLst>
          </p:cNvPr>
          <p:cNvSpPr/>
          <p:nvPr/>
        </p:nvSpPr>
        <p:spPr>
          <a:xfrm>
            <a:off x="9685867" y="0"/>
            <a:ext cx="2506113" cy="634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EA0707-8C12-4C4B-9437-C0BD0CC50265}"/>
              </a:ext>
            </a:extLst>
          </p:cNvPr>
          <p:cNvSpPr txBox="1"/>
          <p:nvPr/>
        </p:nvSpPr>
        <p:spPr>
          <a:xfrm>
            <a:off x="9956800" y="237067"/>
            <a:ext cx="17159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 Foursquare API to explore the venues around the neighborhoods in Manila.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27270E-B0C1-4B73-866F-71A4D65A2A01}"/>
              </a:ext>
            </a:extLst>
          </p:cNvPr>
          <p:cNvSpPr txBox="1"/>
          <p:nvPr/>
        </p:nvSpPr>
        <p:spPr>
          <a:xfrm>
            <a:off x="9956800" y="2228450"/>
            <a:ext cx="1715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Repeat steps as same as used in Toronto to build X test data.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575E9F-6C6D-4534-A0CA-BA7C45599A27}"/>
              </a:ext>
            </a:extLst>
          </p:cNvPr>
          <p:cNvSpPr/>
          <p:nvPr/>
        </p:nvSpPr>
        <p:spPr>
          <a:xfrm>
            <a:off x="0" y="5339644"/>
            <a:ext cx="9685867" cy="1000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7C37BE-92DD-4715-B636-C61A6BF4E5D0}"/>
              </a:ext>
            </a:extLst>
          </p:cNvPr>
          <p:cNvSpPr txBox="1"/>
          <p:nvPr/>
        </p:nvSpPr>
        <p:spPr>
          <a:xfrm>
            <a:off x="519289" y="5339644"/>
            <a:ext cx="6073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Distribution of current coffee shops in each neighborhood, the bigger the radius, the more coffee shops are opened in the neighborhoods.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219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4BEB33-797B-4DA1-B3B6-5444E1F6CC90}"/>
              </a:ext>
            </a:extLst>
          </p:cNvPr>
          <p:cNvSpPr txBox="1"/>
          <p:nvPr/>
        </p:nvSpPr>
        <p:spPr>
          <a:xfrm>
            <a:off x="633999" y="4550229"/>
            <a:ext cx="10909073" cy="10576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Predict using trained model </a:t>
            </a:r>
            <a:r>
              <a:rPr lang="en-US" sz="6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B719D0-BBB4-4704-9111-6F839C280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2" b="7443"/>
          <a:stretch/>
        </p:blipFill>
        <p:spPr>
          <a:xfrm>
            <a:off x="635457" y="1146671"/>
            <a:ext cx="5131653" cy="258955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145B4-6BB1-45FD-9434-6615A5F8B2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6" r="5491" b="4"/>
          <a:stretch/>
        </p:blipFill>
        <p:spPr>
          <a:xfrm>
            <a:off x="6424891" y="640079"/>
            <a:ext cx="3409844" cy="3907669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C7FB2B-B6B6-4E82-8446-3EB106C2D4A1}"/>
              </a:ext>
            </a:extLst>
          </p:cNvPr>
          <p:cNvSpPr txBox="1"/>
          <p:nvPr/>
        </p:nvSpPr>
        <p:spPr>
          <a:xfrm>
            <a:off x="721086" y="5724674"/>
            <a:ext cx="962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Top 10 recommendations for opening a coffee shop in Manial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3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DA435E-4487-4DEC-9243-87DEA49BF588}"/>
              </a:ext>
            </a:extLst>
          </p:cNvPr>
          <p:cNvSpPr txBox="1"/>
          <p:nvPr/>
        </p:nvSpPr>
        <p:spPr>
          <a:xfrm>
            <a:off x="776749" y="715608"/>
            <a:ext cx="6282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Introduction of Business Problem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F07D4-63D6-4178-90B9-F05056EDADF2}"/>
              </a:ext>
            </a:extLst>
          </p:cNvPr>
          <p:cNvSpPr txBox="1"/>
          <p:nvPr/>
        </p:nvSpPr>
        <p:spPr>
          <a:xfrm>
            <a:off x="924233" y="1612490"/>
            <a:ext cx="86622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assumed that we have a friend who wants to open a coffee shop in the capital city </a:t>
            </a:r>
            <a:r>
              <a:rPr lang="en-US" sz="2400" i="1" dirty="0"/>
              <a:t>manila</a:t>
            </a:r>
            <a:r>
              <a:rPr lang="en-US" sz="2400" dirty="0"/>
              <a:t> of the Philippines. We have to decide where or which neighborhoods have a greater development potential.</a:t>
            </a:r>
          </a:p>
        </p:txBody>
      </p:sp>
    </p:spTree>
    <p:extLst>
      <p:ext uri="{BB962C8B-B14F-4D97-AF65-F5344CB8AC3E}">
        <p14:creationId xmlns:p14="http://schemas.microsoft.com/office/powerpoint/2010/main" val="165720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3B96FE-DC8D-4AEC-8695-1E927EC28026}"/>
              </a:ext>
            </a:extLst>
          </p:cNvPr>
          <p:cNvSpPr txBox="1"/>
          <p:nvPr/>
        </p:nvSpPr>
        <p:spPr>
          <a:xfrm>
            <a:off x="776749" y="715608"/>
            <a:ext cx="3834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Methodology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EF31A8-EB20-41A6-A0CC-1426B0C1F067}"/>
              </a:ext>
            </a:extLst>
          </p:cNvPr>
          <p:cNvSpPr txBox="1"/>
          <p:nvPr/>
        </p:nvSpPr>
        <p:spPr>
          <a:xfrm>
            <a:off x="776749" y="1612491"/>
            <a:ext cx="846557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800" dirty="0"/>
              <a:t>Find out a similar city as training dataset.</a:t>
            </a:r>
          </a:p>
          <a:p>
            <a:pPr marL="342900" indent="-342900">
              <a:buAutoNum type="arabicPeriod"/>
            </a:pPr>
            <a:endParaRPr lang="en-GB" sz="2400" dirty="0"/>
          </a:p>
          <a:p>
            <a:pPr marL="342900" indent="-342900">
              <a:buAutoNum type="arabicPeriod"/>
            </a:pPr>
            <a:r>
              <a:rPr lang="en-GB" sz="2400" dirty="0"/>
              <a:t>Using Regression model to predict the number of coffee shop in manilla. </a:t>
            </a:r>
          </a:p>
          <a:p>
            <a:endParaRPr lang="en-GB" sz="2400" dirty="0"/>
          </a:p>
          <a:p>
            <a:pPr marL="342900" indent="-342900">
              <a:buAutoNum type="arabicPeriod" startAt="3"/>
            </a:pPr>
            <a:r>
              <a:rPr lang="en-GB" sz="2400" dirty="0"/>
              <a:t>Compare with the existing number of coffee shops</a:t>
            </a:r>
          </a:p>
          <a:p>
            <a:r>
              <a:rPr lang="en-GB" sz="2400" dirty="0"/>
              <a:t>     to find out their development potential.</a:t>
            </a:r>
          </a:p>
          <a:p>
            <a:pPr marL="342900" indent="-342900">
              <a:buAutoNum type="arabicPeriod"/>
            </a:pPr>
            <a:endParaRPr lang="en-GB" sz="2400" dirty="0"/>
          </a:p>
          <a:p>
            <a:r>
              <a:rPr lang="en-GB" sz="2400" dirty="0"/>
              <a:t>4.  Determine the best location of coffee shop.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3111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2120C8-F3C5-4464-94AD-C28D68EB876A}"/>
              </a:ext>
            </a:extLst>
          </p:cNvPr>
          <p:cNvSpPr txBox="1"/>
          <p:nvPr/>
        </p:nvSpPr>
        <p:spPr>
          <a:xfrm>
            <a:off x="776749" y="715608"/>
            <a:ext cx="3834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Data acquisition</a:t>
            </a:r>
            <a:r>
              <a:rPr lang="en-GB" sz="2800" dirty="0"/>
              <a:t>: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D99B8C-5C0A-4F20-A715-2C1B8C235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49" y="1300383"/>
            <a:ext cx="6876837" cy="32838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DA4B53-ED6F-4999-B7D9-1DFB5B9B7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075" y="2623566"/>
            <a:ext cx="6257925" cy="33909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F058A12-BAF1-4CAF-87A7-25561AC3A217}"/>
              </a:ext>
            </a:extLst>
          </p:cNvPr>
          <p:cNvSpPr/>
          <p:nvPr/>
        </p:nvSpPr>
        <p:spPr>
          <a:xfrm rot="2056613">
            <a:off x="5311912" y="3296239"/>
            <a:ext cx="825028" cy="41148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39A8B-D450-4A4C-9695-966214A0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4822804" cy="365125"/>
          </a:xfrm>
        </p:spPr>
        <p:txBody>
          <a:bodyPr/>
          <a:lstStyle/>
          <a:p>
            <a:r>
              <a:rPr lang="en-US" dirty="0"/>
              <a:t>Links: https://en.wikipedia.org/wiki/List_of_ZIP_codes_in_the_Philippines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6C5526-589E-4DC0-9F04-F8B38E233F70}"/>
              </a:ext>
            </a:extLst>
          </p:cNvPr>
          <p:cNvSpPr txBox="1"/>
          <p:nvPr/>
        </p:nvSpPr>
        <p:spPr>
          <a:xfrm>
            <a:off x="8121445" y="1887794"/>
            <a:ext cx="2920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Scrap from website and     organize into 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056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9F1428-AB92-46B9-9488-AF6A4B18E7B2}"/>
              </a:ext>
            </a:extLst>
          </p:cNvPr>
          <p:cNvSpPr txBox="1"/>
          <p:nvPr/>
        </p:nvSpPr>
        <p:spPr>
          <a:xfrm>
            <a:off x="776749" y="715608"/>
            <a:ext cx="4660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Get location information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01CA6-47A4-442A-887E-D57DEA231139}"/>
              </a:ext>
            </a:extLst>
          </p:cNvPr>
          <p:cNvSpPr txBox="1"/>
          <p:nvPr/>
        </p:nvSpPr>
        <p:spPr>
          <a:xfrm>
            <a:off x="1032387" y="1612490"/>
            <a:ext cx="540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 geocoder package to get location information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CAD31-697F-4683-AC51-6231B3B43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388" y="1981823"/>
            <a:ext cx="8606814" cy="30873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AC7A4A-F60B-4957-849F-48039C7E2A65}"/>
              </a:ext>
            </a:extLst>
          </p:cNvPr>
          <p:cNvSpPr/>
          <p:nvPr/>
        </p:nvSpPr>
        <p:spPr>
          <a:xfrm>
            <a:off x="8042787" y="1885335"/>
            <a:ext cx="1596415" cy="32864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16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CD800-C8BF-41B5-983A-3B3D95F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36A27B-61AE-4AA1-8BD6-7310E072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1BC4C5-EB16-4C0B-83E6-96A39848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0E9A622-9996-4927-BBCD-AEE2687B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DE3FC3-BAC1-4105-9620-4FB64EDCE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590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A21A97-F14F-4FDD-9552-73A6DA34C7C3}"/>
              </a:ext>
            </a:extLst>
          </p:cNvPr>
          <p:cNvSpPr txBox="1"/>
          <p:nvPr/>
        </p:nvSpPr>
        <p:spPr>
          <a:xfrm>
            <a:off x="492369" y="516835"/>
            <a:ext cx="3735502" cy="2103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Visualization in maps</a:t>
            </a:r>
            <a:r>
              <a:rPr lang="en-US" sz="36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06323D-305A-41FE-9442-A84D04539CD3}"/>
              </a:ext>
            </a:extLst>
          </p:cNvPr>
          <p:cNvSpPr txBox="1"/>
          <p:nvPr/>
        </p:nvSpPr>
        <p:spPr>
          <a:xfrm>
            <a:off x="492371" y="2653800"/>
            <a:ext cx="3735500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>
                <a:solidFill>
                  <a:srgbClr val="FFFFFF"/>
                </a:solidFill>
              </a:rPr>
              <a:t>Repeat the steps for cities Toronto and NY cities and visualize them into maps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EF02B21-6D04-4A6A-B03E-CF7642D59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067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AB7C93-DD71-4DB7-B2DC-A4C92576E7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8" r="17715" b="-3"/>
          <a:stretch/>
        </p:blipFill>
        <p:spPr>
          <a:xfrm>
            <a:off x="4812161" y="-2655"/>
            <a:ext cx="3606643" cy="335859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7E39010-823C-439A-B438-FEEDF5490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6279" y="0"/>
            <a:ext cx="3610035" cy="33559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4DC3E-2871-4501-B55D-D48935AA8A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35" r="21718" b="-1"/>
          <a:stretch/>
        </p:blipFill>
        <p:spPr>
          <a:xfrm>
            <a:off x="8576279" y="10"/>
            <a:ext cx="3610035" cy="33559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5BCA25-92B3-4ED2-91E8-64DF194F1F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41" r="-2" b="9695"/>
          <a:stretch/>
        </p:blipFill>
        <p:spPr>
          <a:xfrm>
            <a:off x="4812161" y="3504904"/>
            <a:ext cx="7374154" cy="335309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5B7F36-4309-483A-95A5-7F0518072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13924" y="6459785"/>
            <a:ext cx="69437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7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Link_Toronto: https://en.wikipedia.org/wiki/List_of_postal_codes_of_Canada:_M; 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7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Link_NY: https://cf-courses-data.s3.us.cloud-object-storage.appdomain.cloud/IBMDeveloperSkillsNetwork-DS0701EN-SkillsNetwork/labs/newyork_data.json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39A1EF-1D84-4982-8115-440F371293FE}"/>
              </a:ext>
            </a:extLst>
          </p:cNvPr>
          <p:cNvSpPr txBox="1"/>
          <p:nvPr/>
        </p:nvSpPr>
        <p:spPr>
          <a:xfrm>
            <a:off x="7234382" y="2958856"/>
            <a:ext cx="180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New York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4AB76-B9D2-4505-A220-9B3246223E77}"/>
              </a:ext>
            </a:extLst>
          </p:cNvPr>
          <p:cNvSpPr txBox="1"/>
          <p:nvPr/>
        </p:nvSpPr>
        <p:spPr>
          <a:xfrm>
            <a:off x="9811936" y="2962969"/>
            <a:ext cx="180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Manila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913FA1-A8F9-4C9B-9358-3DEE63C0A91C}"/>
              </a:ext>
            </a:extLst>
          </p:cNvPr>
          <p:cNvSpPr txBox="1"/>
          <p:nvPr/>
        </p:nvSpPr>
        <p:spPr>
          <a:xfrm>
            <a:off x="4844694" y="3596783"/>
            <a:ext cx="180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Toronto</a:t>
            </a:r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247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6CD800-C8BF-41B5-983A-3B3D95F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36A27B-61AE-4AA1-8BD6-7310E072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1BC4C5-EB16-4C0B-83E6-96A39848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0E9A622-9996-4927-BBCD-AEE2687B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DE3FC3-BAC1-4105-9620-4FB64EDCE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590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A21A97-F14F-4FDD-9552-73A6DA34C7C3}"/>
              </a:ext>
            </a:extLst>
          </p:cNvPr>
          <p:cNvSpPr txBox="1"/>
          <p:nvPr/>
        </p:nvSpPr>
        <p:spPr>
          <a:xfrm>
            <a:off x="492369" y="516835"/>
            <a:ext cx="3735502" cy="2103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Clustering neighborhoods in maps</a:t>
            </a: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EF02B21-6D04-4A6A-B03E-CF7642D59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067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E39010-823C-439A-B438-FEEDF5490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6279" y="0"/>
            <a:ext cx="3610035" cy="33559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5B7F36-4309-483A-95A5-7F0518072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13924" y="6459785"/>
            <a:ext cx="69437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7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Link_Toronto: https://en.wikipedia.org/wiki/List_of_postal_codes_of_Canada:_M; 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7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Link_NY: https://cf-courses-data.s3.us.cloud-object-storage.appdomain.cloud/IBMDeveloperSkillsNetwork-DS0701EN-SkillsNetwork/labs/newyork_data.json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64AB76-B9D2-4505-A220-9B3246223E77}"/>
              </a:ext>
            </a:extLst>
          </p:cNvPr>
          <p:cNvSpPr txBox="1"/>
          <p:nvPr/>
        </p:nvSpPr>
        <p:spPr>
          <a:xfrm>
            <a:off x="9811936" y="2962969"/>
            <a:ext cx="180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Manila</a:t>
            </a:r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0FE92F-D4BA-48FD-B5B3-3FCE83283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3998" y="-2655"/>
            <a:ext cx="3622316" cy="33676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A42257-9A72-410A-AB2D-CDB7E9BF9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2161" y="3429001"/>
            <a:ext cx="7382683" cy="3440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B1A42B-D83C-41F0-887D-9B6801FAD0A9}"/>
              </a:ext>
            </a:extLst>
          </p:cNvPr>
          <p:cNvSpPr txBox="1"/>
          <p:nvPr/>
        </p:nvSpPr>
        <p:spPr>
          <a:xfrm>
            <a:off x="9863792" y="2995680"/>
            <a:ext cx="1805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Manila</a:t>
            </a:r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8B09A6-2828-4EAC-B07C-C5429E78B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837" y="37505"/>
            <a:ext cx="3622188" cy="33058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EF53DF1-010B-40E4-8259-1158E7C71B5D}"/>
              </a:ext>
            </a:extLst>
          </p:cNvPr>
          <p:cNvSpPr txBox="1"/>
          <p:nvPr/>
        </p:nvSpPr>
        <p:spPr>
          <a:xfrm>
            <a:off x="6852355" y="2971315"/>
            <a:ext cx="115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New York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BECD8D-DCA2-451D-BC21-BE72B734251E}"/>
              </a:ext>
            </a:extLst>
          </p:cNvPr>
          <p:cNvSpPr txBox="1"/>
          <p:nvPr/>
        </p:nvSpPr>
        <p:spPr>
          <a:xfrm>
            <a:off x="4939881" y="3440265"/>
            <a:ext cx="115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Toronto</a:t>
            </a:r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13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9375C6-CC36-44E9-B465-B79D6884A552}"/>
              </a:ext>
            </a:extLst>
          </p:cNvPr>
          <p:cNvSpPr txBox="1"/>
          <p:nvPr/>
        </p:nvSpPr>
        <p:spPr>
          <a:xfrm>
            <a:off x="776748" y="715608"/>
            <a:ext cx="5195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Conclusion after clustering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CAA89A-6538-4F0E-8A5C-555E15C63EFA}"/>
              </a:ext>
            </a:extLst>
          </p:cNvPr>
          <p:cNvSpPr txBox="1"/>
          <p:nvPr/>
        </p:nvSpPr>
        <p:spPr>
          <a:xfrm>
            <a:off x="776747" y="1457177"/>
            <a:ext cx="5759519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GB" sz="2400" dirty="0"/>
              <a:t>After clustering we can find out that manila was much more similar to Toronto than </a:t>
            </a:r>
            <a:r>
              <a:rPr lang="en-US" sz="2400" dirty="0"/>
              <a:t>New York city.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2400" dirty="0"/>
              <a:t>Manila and Toronto have shown a radial distribution of neighborhoods.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2400" dirty="0"/>
              <a:t>The density of neighborhoods increases as the neighborhoods get close to the city </a:t>
            </a:r>
            <a:r>
              <a:rPr lang="en-US" sz="2400" dirty="0" err="1"/>
              <a:t>centre</a:t>
            </a:r>
            <a:r>
              <a:rPr lang="en-US" sz="2400" dirty="0"/>
              <a:t>.</a:t>
            </a:r>
            <a:endParaRPr lang="en-GB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71830F2-73DB-4A98-9748-1C520ED48C92}"/>
              </a:ext>
            </a:extLst>
          </p:cNvPr>
          <p:cNvSpPr/>
          <p:nvPr/>
        </p:nvSpPr>
        <p:spPr>
          <a:xfrm>
            <a:off x="6705600" y="2799644"/>
            <a:ext cx="970844" cy="474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E51040-4265-479F-8B8A-9910B7BA11C9}"/>
              </a:ext>
            </a:extLst>
          </p:cNvPr>
          <p:cNvSpPr txBox="1"/>
          <p:nvPr/>
        </p:nvSpPr>
        <p:spPr>
          <a:xfrm>
            <a:off x="8376356" y="2713545"/>
            <a:ext cx="27770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Chose </a:t>
            </a:r>
            <a:r>
              <a:rPr lang="en-US" altLang="zh-CN" sz="2400" dirty="0"/>
              <a:t>Toronto as training set</a:t>
            </a:r>
            <a:endParaRPr lang="en-US" sz="24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BD533B-025D-4B60-8198-E153E2E9C674}"/>
              </a:ext>
            </a:extLst>
          </p:cNvPr>
          <p:cNvSpPr/>
          <p:nvPr/>
        </p:nvSpPr>
        <p:spPr>
          <a:xfrm>
            <a:off x="8094133" y="2506133"/>
            <a:ext cx="2664178" cy="120791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50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C8C6AE-7643-42B7-A0C6-CA27A8132C41}"/>
              </a:ext>
            </a:extLst>
          </p:cNvPr>
          <p:cNvSpPr txBox="1"/>
          <p:nvPr/>
        </p:nvSpPr>
        <p:spPr>
          <a:xfrm>
            <a:off x="776748" y="715608"/>
            <a:ext cx="5195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Get </a:t>
            </a:r>
            <a:r>
              <a:rPr lang="en-US" altLang="zh-CN" sz="3200" b="1" dirty="0"/>
              <a:t>venues information</a:t>
            </a:r>
            <a:r>
              <a:rPr lang="en-GB" sz="2800" dirty="0"/>
              <a:t>: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247DD2-E240-4DD0-9543-DEDED8ECD3D5}"/>
              </a:ext>
            </a:extLst>
          </p:cNvPr>
          <p:cNvSpPr txBox="1"/>
          <p:nvPr/>
        </p:nvSpPr>
        <p:spPr>
          <a:xfrm>
            <a:off x="891822" y="1749778"/>
            <a:ext cx="37027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i="1" dirty="0" err="1"/>
              <a:t>Foursqaure</a:t>
            </a:r>
            <a:r>
              <a:rPr lang="en-US" dirty="0"/>
              <a:t> API, we can explore the venues around on specific location, so we could obtain venue</a:t>
            </a:r>
            <a:r>
              <a:rPr lang="de-DE" dirty="0"/>
              <a:t>‘s name and category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4061F-9959-4DC0-810F-812FC4700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822" y="3069694"/>
            <a:ext cx="8638185" cy="16764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CFDE1E2-4AFC-4C07-9891-E039C2A8ADF9}"/>
              </a:ext>
            </a:extLst>
          </p:cNvPr>
          <p:cNvSpPr/>
          <p:nvPr/>
        </p:nvSpPr>
        <p:spPr>
          <a:xfrm>
            <a:off x="5322435" y="2230667"/>
            <a:ext cx="1001486" cy="3193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A69DA0-21B9-4215-BAB8-9F2AF7C3272D}"/>
              </a:ext>
            </a:extLst>
          </p:cNvPr>
          <p:cNvSpPr txBox="1"/>
          <p:nvPr/>
        </p:nvSpPr>
        <p:spPr>
          <a:xfrm>
            <a:off x="7236178" y="1941689"/>
            <a:ext cx="3409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Create one-hot encoding for each category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2930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540</Words>
  <Application>Microsoft Office PowerPoint</Application>
  <PresentationFormat>Widescreen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Retrospect</vt:lpstr>
      <vt:lpstr>Best Coffee Shop Location in Manilla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Coffee Shop Location in Manilla</dc:title>
  <dc:creator>lingxuebodl</dc:creator>
  <cp:lastModifiedBy>lingxuebodl</cp:lastModifiedBy>
  <cp:revision>1</cp:revision>
  <dcterms:created xsi:type="dcterms:W3CDTF">2021-04-21T20:07:07Z</dcterms:created>
  <dcterms:modified xsi:type="dcterms:W3CDTF">2021-04-21T20:08:38Z</dcterms:modified>
</cp:coreProperties>
</file>